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39"/>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27" r:id="rId27"/>
    <p:sldId id="2076137328" r:id="rId28"/>
    <p:sldId id="2076137329" r:id="rId29"/>
    <p:sldId id="2076136981" r:id="rId30"/>
    <p:sldId id="2076136982" r:id="rId31"/>
    <p:sldId id="2076136985" r:id="rId32"/>
    <p:sldId id="2076136983" r:id="rId33"/>
    <p:sldId id="2076136986" r:id="rId34"/>
    <p:sldId id="2076136984" r:id="rId35"/>
    <p:sldId id="2076136987" r:id="rId36"/>
    <p:sldId id="2076136992" r:id="rId37"/>
    <p:sldId id="265" r:id="rId38"/>
  </p:sldIdLst>
  <p:sldSz cx="12192000" cy="6858000"/>
  <p:notesSz cx="6858000" cy="9144000"/>
  <p:embeddedFontLst>
    <p:embeddedFont>
      <p:font typeface=" Fira Code"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Semibold" panose="020B07020402040202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0" autoAdjust="0"/>
  </p:normalViewPr>
  <p:slideViewPr>
    <p:cSldViewPr snapToGrid="0">
      <p:cViewPr varScale="1">
        <p:scale>
          <a:sx n="98" d="100"/>
          <a:sy n="98" d="100"/>
        </p:scale>
        <p:origin x="11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5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2/1/2022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0.xml"/><Relationship Id="rId7"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Speaker Name</a:t>
            </a:r>
          </a:p>
          <a:p>
            <a:r>
              <a:rPr lang="en-US" dirty="0"/>
              <a:t>Speaker Title</a:t>
            </a:r>
          </a:p>
          <a:p>
            <a:r>
              <a:rPr lang="en-US" dirty="0"/>
              <a:t>name@email.com</a:t>
            </a:r>
          </a:p>
          <a:p>
            <a:r>
              <a:rPr lang="en-US" dirty="0"/>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normAutofit/>
          </a:bodyPr>
          <a:lstStyle/>
          <a:p>
            <a:r>
              <a:rPr lang="en-US" sz="4000" dirty="0"/>
              <a:t>Pixel Perfect UI with </a:t>
            </a:r>
            <a:r>
              <a:rPr lang="en-US" sz="4000" dirty="0" err="1"/>
              <a:t>Maui.Graphics</a:t>
            </a:r>
            <a:r>
              <a:rPr lang="en-US" sz="4000" dirty="0"/>
              <a:t> </a:t>
            </a:r>
            <a:r>
              <a:rPr lang="en-US" sz="2400" dirty="0"/>
              <a:t>(Experimental)</a:t>
            </a:r>
            <a:endParaRPr lang="en-US" sz="4000"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a:t>Native graphics or </a:t>
            </a:r>
            <a:r>
              <a:rPr lang="en-US" dirty="0" err="1"/>
              <a:t>SkiaSharp</a:t>
            </a:r>
            <a:endParaRPr lang="en-US" dirty="0"/>
          </a:p>
          <a:p>
            <a:r>
              <a:rPr lang="en-US" dirty="0"/>
              <a:t>Fluent and Material design</a:t>
            </a:r>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
        <p:nvSpPr>
          <p:cNvPr id="14" name="Picture Placeholder 13">
            <a:extLst>
              <a:ext uri="{FF2B5EF4-FFF2-40B4-BE49-F238E27FC236}">
                <a16:creationId xmlns:a16="http://schemas.microsoft.com/office/drawing/2014/main" id="{21D9BF52-DF34-F34A-A2B6-7853971ED83B}"/>
              </a:ext>
            </a:extLst>
          </p:cNvPr>
          <p:cNvSpPr>
            <a:spLocks noGrp="1"/>
          </p:cNvSpPr>
          <p:nvPr>
            <p:ph type="pic" idx="1"/>
          </p:nvPr>
        </p:nvSpPr>
        <p:spPr/>
      </p:sp>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lnSpcReduction="10000"/>
          </a:bodyPr>
          <a:lstStyle/>
          <a:p>
            <a:pPr>
              <a:lnSpc>
                <a:spcPct val="150000"/>
              </a:lnSpc>
            </a:pPr>
            <a:r>
              <a:rPr lang="en-US" dirty="0"/>
              <a:t>Use </a:t>
            </a:r>
            <a:r>
              <a:rPr lang="en-US" dirty="0" err="1"/>
              <a:t>Maui.Essentials</a:t>
            </a:r>
            <a:r>
              <a:rPr lang="en-US" dirty="0"/>
              <a:t> to access device services across all .NET MAUI targets. </a:t>
            </a:r>
          </a:p>
          <a:p>
            <a:pPr marL="285750" indent="-285750">
              <a:lnSpc>
                <a:spcPct val="100000"/>
              </a:lnSpc>
              <a:buFont typeface="Arial" panose="020B0604020202020204" pitchFamily="34" charset="0"/>
              <a:buChar char="•"/>
            </a:pPr>
            <a:r>
              <a:rPr lang="en-US" dirty="0"/>
              <a:t>Next version of </a:t>
            </a:r>
            <a:r>
              <a:rPr lang="en-US" dirty="0" err="1"/>
              <a:t>Xamarin.Essentials</a:t>
            </a:r>
            <a:endParaRPr lang="en-US" dirty="0"/>
          </a:p>
          <a:p>
            <a:pPr marL="285750" indent="-285750">
              <a:lnSpc>
                <a:spcPct val="100000"/>
              </a:lnSpc>
              <a:buFont typeface="Arial" panose="020B0604020202020204" pitchFamily="34" charset="0"/>
              <a:buChar char="•"/>
            </a:pPr>
            <a:r>
              <a:rPr lang="en-US" dirty="0"/>
              <a:t>Accelerometer</a:t>
            </a:r>
          </a:p>
          <a:p>
            <a:pPr marL="285750" indent="-285750">
              <a:lnSpc>
                <a:spcPct val="100000"/>
              </a:lnSpc>
              <a:buFont typeface="Arial" panose="020B0604020202020204" pitchFamily="34" charset="0"/>
              <a:buChar char="•"/>
            </a:pPr>
            <a:r>
              <a:rPr lang="en-US" dirty="0"/>
              <a:t>App Actions</a:t>
            </a:r>
          </a:p>
          <a:p>
            <a:pPr marL="285750" indent="-285750">
              <a:lnSpc>
                <a:spcPct val="100000"/>
              </a:lnSpc>
              <a:buFont typeface="Arial" panose="020B0604020202020204" pitchFamily="34" charset="0"/>
              <a:buChar char="•"/>
            </a:pPr>
            <a:r>
              <a:rPr lang="en-US" dirty="0"/>
              <a:t>App Information</a:t>
            </a:r>
          </a:p>
          <a:p>
            <a:pPr marL="285750" indent="-285750">
              <a:lnSpc>
                <a:spcPct val="100000"/>
              </a:lnSpc>
              <a:buFont typeface="Arial" panose="020B0604020202020204" pitchFamily="34" charset="0"/>
              <a:buChar char="•"/>
            </a:pPr>
            <a:r>
              <a:rPr lang="en-US" dirty="0"/>
              <a:t>Barometer</a:t>
            </a:r>
          </a:p>
          <a:p>
            <a:pPr marL="285750" indent="-285750">
              <a:lnSpc>
                <a:spcPct val="100000"/>
              </a:lnSpc>
              <a:buFont typeface="Arial" panose="020B0604020202020204" pitchFamily="34" charset="0"/>
              <a:buChar char="•"/>
            </a:pPr>
            <a:r>
              <a:rPr lang="en-US" dirty="0"/>
              <a:t>Batter</a:t>
            </a:r>
          </a:p>
          <a:p>
            <a:pPr marL="285750" indent="-285750">
              <a:lnSpc>
                <a:spcPct val="100000"/>
              </a:lnSpc>
              <a:buFont typeface="Arial" panose="020B0604020202020204" pitchFamily="34" charset="0"/>
              <a:buChar char="•"/>
            </a:pPr>
            <a:r>
              <a:rPr lang="en-US" dirty="0"/>
              <a:t>Clipboard</a:t>
            </a:r>
          </a:p>
          <a:p>
            <a:pPr marL="285750" indent="-285750">
              <a:lnSpc>
                <a:spcPct val="100000"/>
              </a:lnSpc>
              <a:buFont typeface="Arial" panose="020B0604020202020204" pitchFamily="34" charset="0"/>
              <a:buChar char="•"/>
            </a:pPr>
            <a:r>
              <a:rPr lang="en-US" dirty="0"/>
              <a:t>Compass</a:t>
            </a:r>
          </a:p>
          <a:p>
            <a:pPr marL="285750" indent="-285750">
              <a:lnSpc>
                <a:spcPct val="100000"/>
              </a:lnSpc>
              <a:buFont typeface="Arial" panose="020B0604020202020204" pitchFamily="34" charset="0"/>
              <a:buChar char="•"/>
            </a:pPr>
            <a:r>
              <a:rPr lang="en-US" dirty="0"/>
              <a:t>Connectivity</a:t>
            </a:r>
          </a:p>
          <a:p>
            <a:pPr marL="285750" indent="-285750">
              <a:lnSpc>
                <a:spcPct val="100000"/>
              </a:lnSpc>
              <a:buFont typeface="Arial" panose="020B0604020202020204" pitchFamily="34" charset="0"/>
              <a:buChar char="•"/>
            </a:pPr>
            <a:r>
              <a:rPr lang="en-US" dirty="0"/>
              <a:t>and on and on</a:t>
            </a:r>
          </a:p>
          <a:p>
            <a:pPr marL="285750" indent="-285750">
              <a:lnSpc>
                <a:spcPct val="150000"/>
              </a:lnSpc>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331" y="781492"/>
            <a:ext cx="3076575" cy="5715000"/>
          </a:xfrm>
          <a:prstGeom prst="rect">
            <a:avLst/>
          </a:prstGeom>
          <a:noFill/>
        </p:spPr>
      </p:pic>
    </p:spTree>
    <p:extLst>
      <p:ext uri="{BB962C8B-B14F-4D97-AF65-F5344CB8AC3E}">
        <p14:creationId xmlns:p14="http://schemas.microsoft.com/office/powerpoint/2010/main" val="22137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API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262289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fontScale="92500" lnSpcReduction="20000"/>
          </a:bodyPr>
          <a:lstStyle/>
          <a:p>
            <a:pPr>
              <a:lnSpc>
                <a:spcPct val="150000"/>
              </a:lnSpc>
            </a:pPr>
            <a:r>
              <a:rPr lang="en-US" dirty="0"/>
              <a:t>What .NET MAUI is to platform UI toolkits, </a:t>
            </a:r>
            <a:r>
              <a:rPr lang="en-US" dirty="0" err="1"/>
              <a:t>Maui.Graphics</a:t>
            </a:r>
            <a:r>
              <a:rPr lang="en-US" dirty="0"/>
              <a:t> is to platform graphics rendering.</a:t>
            </a:r>
          </a:p>
          <a:p>
            <a:pPr marL="285750" indent="-285750">
              <a:lnSpc>
                <a:spcPct val="150000"/>
              </a:lnSpc>
              <a:buFont typeface="Arial" panose="020B0604020202020204" pitchFamily="34" charset="0"/>
              <a:buChar char="•"/>
            </a:pPr>
            <a:r>
              <a:rPr lang="en-US" dirty="0"/>
              <a:t>Canvas with primitive drawing types</a:t>
            </a:r>
          </a:p>
          <a:p>
            <a:pPr marL="285750" indent="-285750">
              <a:lnSpc>
                <a:spcPct val="150000"/>
              </a:lnSpc>
              <a:buFont typeface="Arial" panose="020B0604020202020204" pitchFamily="34" charset="0"/>
              <a:buChar char="•"/>
            </a:pPr>
            <a:r>
              <a:rPr lang="en-US" dirty="0"/>
              <a:t>Fonts</a:t>
            </a:r>
          </a:p>
          <a:p>
            <a:pPr marL="285750" indent="-285750">
              <a:lnSpc>
                <a:spcPct val="150000"/>
              </a:lnSpc>
              <a:buFont typeface="Arial" panose="020B0604020202020204" pitchFamily="34" charset="0"/>
              <a:buChar char="•"/>
            </a:pPr>
            <a:r>
              <a:rPr lang="en-US" dirty="0"/>
              <a:t>Attributed text</a:t>
            </a:r>
          </a:p>
          <a:p>
            <a:pPr marL="285750" indent="-285750">
              <a:lnSpc>
                <a:spcPct val="150000"/>
              </a:lnSpc>
              <a:buFont typeface="Arial" panose="020B0604020202020204" pitchFamily="34" charset="0"/>
              <a:buChar char="•"/>
            </a:pPr>
            <a:r>
              <a:rPr lang="en-US" dirty="0"/>
              <a:t>Bitmaps</a:t>
            </a:r>
          </a:p>
          <a:p>
            <a:pPr marL="285750" indent="-285750">
              <a:lnSpc>
                <a:spcPct val="150000"/>
              </a:lnSpc>
              <a:buFont typeface="Arial" panose="020B0604020202020204" pitchFamily="34" charset="0"/>
              <a:buChar char="•"/>
            </a:pPr>
            <a:r>
              <a:rPr lang="en-US" dirty="0"/>
              <a:t>PDFs</a:t>
            </a:r>
          </a:p>
          <a:p>
            <a:pPr marL="285750" indent="-285750">
              <a:lnSpc>
                <a:spcPct val="150000"/>
              </a:lnSpc>
              <a:buFont typeface="Arial" panose="020B0604020202020204" pitchFamily="34" charset="0"/>
              <a:buChar char="•"/>
            </a:pPr>
            <a:r>
              <a:rPr lang="en-US" dirty="0"/>
              <a:t>Unified Color types</a:t>
            </a:r>
          </a:p>
          <a:p>
            <a:pPr marL="285750" indent="-285750">
              <a:lnSpc>
                <a:spcPct val="150000"/>
              </a:lnSpc>
              <a:buFont typeface="Arial" panose="020B0604020202020204" pitchFamily="34" charset="0"/>
              <a:buChar char="•"/>
            </a:pPr>
            <a:r>
              <a:rPr lang="en-US" dirty="0"/>
              <a:t>Broad platform support</a:t>
            </a:r>
          </a:p>
          <a:p>
            <a:pPr marL="285750" indent="-285750">
              <a:lnSpc>
                <a:spcPct val="150000"/>
              </a:lnSpc>
              <a:buFont typeface="Arial" panose="020B0604020202020204" pitchFamily="34" charset="0"/>
              <a:buChar char="•"/>
            </a:pPr>
            <a:r>
              <a:rPr lang="en-US" dirty="0" err="1"/>
              <a:t>SkiaSharp</a:t>
            </a:r>
            <a:r>
              <a:rPr lang="en-US" dirty="0"/>
              <a:t> supported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a:t>Questions, worries, and the hunt for the cheese.</a:t>
            </a:r>
          </a:p>
        </p:txBody>
      </p:sp>
    </p:spTree>
    <p:extLst>
      <p:ext uri="{BB962C8B-B14F-4D97-AF65-F5344CB8AC3E}">
        <p14:creationId xmlns:p14="http://schemas.microsoft.com/office/powerpoint/2010/main" val="3805528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err="1"/>
              <a:t>Xamarin.Forms</a:t>
            </a:r>
            <a:r>
              <a:rPr lang="en-US"/>
              <a:t>. 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a:t>No, your existing projects will continue to work without Single Project. We will migrate projects in place to the .NET 6 common project system. </a:t>
            </a:r>
          </a:p>
          <a:p>
            <a:endParaRPr lang="en-US"/>
          </a:p>
          <a:p>
            <a:r>
              <a:rPr lang="en-US"/>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No. We are making sure the renderer pattern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You may want to migrate them to the lighter handler pattern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or Windows 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Yes! At a minimum they will need to recompile adding a target for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The same XAML you use in </a:t>
            </a:r>
            <a:r>
              <a:rPr lang="en-US" dirty="0" err="1"/>
              <a:t>Xamarin.Forms</a:t>
            </a:r>
            <a:r>
              <a:rPr lang="en-US" dirty="0"/>
              <a:t> today. </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github.com/dotnet/</a:t>
            </a:r>
            <a:r>
              <a:rPr lang="en-US" dirty="0" err="1"/>
              <a:t>maui</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2828</TotalTime>
  <Words>1691</Words>
  <Application>Microsoft Office PowerPoint</Application>
  <PresentationFormat>Widescreen</PresentationFormat>
  <Paragraphs>265</Paragraphs>
  <Slides>34</Slides>
  <Notes>18</Notes>
  <HiddenSlides>1</HiddenSlides>
  <MMClips>2</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Arial</vt:lpstr>
      <vt:lpstr>Segoe UI Semibold</vt:lpstr>
      <vt:lpstr> Fira Code</vt:lpstr>
      <vt:lpstr>Open Sans</vt:lpstr>
      <vt:lpstr>Calibri</vt:lpstr>
      <vt:lpstr>Segoe UI</vt:lpstr>
      <vt:lpstr>Wingdings</vt:lpstr>
      <vt:lpstr>Office Theme</vt:lpstr>
      <vt:lpstr>1_Office Theme</vt:lpstr>
      <vt:lpstr>2_Office Theme</vt:lpstr>
      <vt:lpstr>1_9-51151_Build_Black_Template</vt:lpstr>
      <vt:lpstr>Introduction to App Development with .NET MAUI</vt:lpstr>
      <vt:lpstr>Agenda</vt:lpstr>
      <vt:lpstr>.NET MAUI is the most productive way to develop native apps that perform great on any device that runs Android, iOS, macOS, or Windows from a single codebase.</vt:lpstr>
      <vt:lpstr>PowerPoint Presentation</vt:lpstr>
      <vt:lpstr>PowerPoint Presentation</vt:lpstr>
      <vt:lpstr>Rich Library of Controls</vt:lpstr>
      <vt:lpstr>Controls</vt:lpstr>
      <vt:lpstr>PowerPoint Presentation</vt:lpstr>
      <vt:lpstr>Building UI in .NET MAUI</vt:lpstr>
      <vt:lpstr>Abundant Styling Options</vt:lpstr>
      <vt:lpstr>Easily customize controls</vt:lpstr>
      <vt:lpstr>Pixel Perfect UI with Maui.Graphics (Experimental)</vt:lpstr>
      <vt:lpstr>Project System Improvements</vt:lpstr>
      <vt:lpstr>Single Project</vt:lpstr>
      <vt:lpstr>Single Project</vt:lpstr>
      <vt:lpstr>Single Project</vt:lpstr>
      <vt:lpstr>Single Project</vt:lpstr>
      <vt:lpstr>Faster Development</vt:lpstr>
      <vt:lpstr>Code it Live</vt:lpstr>
      <vt:lpstr>Windows and iOS</vt:lpstr>
      <vt:lpstr>Remote iOS Simulator</vt:lpstr>
      <vt:lpstr>And beyond</vt:lpstr>
      <vt:lpstr>Essentials</vt:lpstr>
      <vt:lpstr>Blazor Hybrid</vt:lpstr>
      <vt:lpstr>Microsoft.Maui.Graphics</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Ortinau</cp:lastModifiedBy>
  <cp:revision>4</cp:revision>
  <dcterms:created xsi:type="dcterms:W3CDTF">2020-05-27T00:19:02Z</dcterms:created>
  <dcterms:modified xsi:type="dcterms:W3CDTF">2022-02-01T17:07:53Z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